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5" r:id="rId4"/>
    <p:sldId id="267" r:id="rId5"/>
    <p:sldId id="268" r:id="rId6"/>
    <p:sldId id="270" r:id="rId7"/>
    <p:sldId id="259" r:id="rId8"/>
    <p:sldId id="261" r:id="rId9"/>
    <p:sldId id="262" r:id="rId10"/>
    <p:sldId id="271" r:id="rId11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660"/>
  </p:normalViewPr>
  <p:slideViewPr>
    <p:cSldViewPr>
      <p:cViewPr varScale="1">
        <p:scale>
          <a:sx n="76" d="100"/>
          <a:sy n="76" d="100"/>
        </p:scale>
        <p:origin x="-3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0D5626-F3F8-46AA-9216-4D89414BD52F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4B7492-F393-4355-AB90-1B49257F78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F4319BB-2D75-40F1-8DC7-9C08D00C0FF2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A040069-2009-454A-947F-4686884CDD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C7C310-224F-4170-906B-7A4B8F2B054B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60F26E1-9F85-45F4-91CB-3BEEC151E81B}" type="slidenum">
              <a:rPr lang="en-GB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GB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BEA61F5-C250-4BFD-B52F-837A7E66E3F2}" type="slidenum">
              <a:rPr lang="en-GB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GB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44CA22C-48BC-4AB8-BE34-5E1CC158EAD7}" type="slidenum">
              <a:rPr lang="en-GB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GB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3C7F600-F228-458F-90A5-233291CC2DE5}" type="slidenum">
              <a:rPr lang="en-GB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GB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F9A7480D-AD48-4613-82DB-0DBD63B1AB8F}" type="slidenum">
              <a:rPr lang="en-GB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GB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ECE86E9-3DD6-4B76-86DF-B5E39071D469}" type="slidenum">
              <a:rPr lang="en-GB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GB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370E2BB-849B-4B01-A169-8D58A5D725DC}" type="slidenum">
              <a:rPr lang="en-GB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GB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2F44AE41-A2DF-4660-970D-5FE6613EC06D}" type="slidenum">
              <a:rPr lang="en-GB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GB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FFEC61E4-A471-442C-BB69-0D3216750909}" type="slidenum">
              <a:rPr lang="en-GB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GB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13C766FE-14EF-428B-BBBD-AE0C767FF8BF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29A112F4-9E62-485F-AA65-226A6BA320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C1595-FFCA-402A-AA0B-26CD366FD2C0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6E840-254E-497B-B1A5-C015C616B1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A6725-A77F-44DF-A1F7-3EB80FEC6629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8DE4E-3368-4993-BCB7-1C5DF092FE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0091D-B1C9-40FF-9A15-F5D80AC2B1D9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D35A0-0E77-4087-9334-F644DBB12A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C49A5-557B-4F73-8F0B-751E75AD8F36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D64CF-5108-4648-98DA-0E1C83CEFE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3D7F9-E83E-454C-837E-33D221164391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37F94-FAA0-4B59-88FC-390EE7C6B8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D890B-1D13-4DC9-9371-FA221789A5C3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86680-F2C5-4F3A-8B97-D026EEA170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AB3DD-786B-46F8-9D13-8A1D0F0072C4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D6A89-935B-417D-9976-14602A0281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1C1CF-FEE6-42A1-B97E-5AFD92372D37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AE90E-7143-4198-B4F9-C6593E23D8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6D835-3476-4213-8BFD-ABA97D368A01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1C299-7A5F-4838-A97B-5775938B51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B3DF7-BF64-4DBD-948B-719DE90F5975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440BB-4E2B-478F-B52F-D8F2FD68E2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55688C-102B-4B82-B601-216901DBF5EB}" type="datetimeFigureOut">
              <a:rPr lang="en-GB"/>
              <a:pPr>
                <a:defRPr/>
              </a:pPr>
              <a:t>16/12/2010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0411C1-5673-4AD9-9B66-9E22066933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0" r:id="rId3"/>
    <p:sldLayoutId id="2147483729" r:id="rId4"/>
    <p:sldLayoutId id="2147483728" r:id="rId5"/>
    <p:sldLayoutId id="2147483727" r:id="rId6"/>
    <p:sldLayoutId id="2147483726" r:id="rId7"/>
    <p:sldLayoutId id="2147483733" r:id="rId8"/>
    <p:sldLayoutId id="2147483734" r:id="rId9"/>
    <p:sldLayoutId id="2147483725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/>
          <a:lstStyle/>
          <a:p>
            <a:pPr eaLnBrk="1" hangingPunct="1"/>
            <a:r>
              <a:rPr lang="en-GB" sz="2200" b="1" smtClean="0"/>
              <a:t>Oxfordshire City-Region Local Enterprise Partnership</a:t>
            </a:r>
            <a:endParaRPr lang="en-GB" sz="4800" b="1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 idx="4294967295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en-GB" sz="3600" b="1" smtClean="0"/>
              <a:t>Oxon-LEP</a:t>
            </a:r>
            <a:br>
              <a:rPr lang="en-GB" sz="3600" b="1" smtClean="0"/>
            </a:br>
            <a:r>
              <a:rPr lang="en-GB" sz="2800" b="1" smtClean="0">
                <a:solidFill>
                  <a:srgbClr val="424242"/>
                </a:solidFill>
              </a:rPr>
              <a:t>Establishing Ourselves and Our Priorities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4294967295"/>
          </p:nvPr>
        </p:nvSpPr>
        <p:spPr>
          <a:xfrm>
            <a:off x="1042988" y="2324100"/>
            <a:ext cx="7058025" cy="3508375"/>
          </a:xfrm>
        </p:spPr>
        <p:txBody>
          <a:bodyPr/>
          <a:lstStyle/>
          <a:p>
            <a:pPr marL="527050" indent="-457200" eaLnBrk="1" hangingPunct="1">
              <a:buFont typeface="Wingdings 2" pitchFamily="18" charset="2"/>
              <a:buNone/>
            </a:pPr>
            <a:endParaRPr lang="en-GB" sz="3600" b="1" smtClean="0"/>
          </a:p>
          <a:p>
            <a:pPr marL="527050" indent="-457200" eaLnBrk="1" hangingPunct="1">
              <a:buFont typeface="Wingdings 2" pitchFamily="18" charset="2"/>
              <a:buNone/>
            </a:pPr>
            <a:endParaRPr lang="en-GB" sz="3600" b="1" smtClean="0"/>
          </a:p>
          <a:p>
            <a:pPr marL="527050" indent="-457200" algn="ctr" eaLnBrk="1" hangingPunct="1">
              <a:buFont typeface="Wingdings 2" pitchFamily="18" charset="2"/>
              <a:buNone/>
            </a:pPr>
            <a:r>
              <a:rPr lang="en-GB" sz="3600" b="1" smtClean="0"/>
              <a:t>Discussion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en-GB" sz="3600" b="1" smtClean="0"/>
              <a:t>Oxon-LEP</a:t>
            </a:r>
            <a:br>
              <a:rPr lang="en-GB" sz="3600" b="1" smtClean="0"/>
            </a:br>
            <a:r>
              <a:rPr lang="en-GB" sz="2800" b="1" smtClean="0">
                <a:solidFill>
                  <a:srgbClr val="424242"/>
                </a:solidFill>
              </a:rPr>
              <a:t>Establishing Ourselves and Our Priorities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>
          <a:xfrm>
            <a:off x="1042988" y="1916113"/>
            <a:ext cx="7058025" cy="3508375"/>
          </a:xfrm>
        </p:spPr>
        <p:txBody>
          <a:bodyPr/>
          <a:lstStyle/>
          <a:p>
            <a:pPr marL="527050" indent="-457200" eaLnBrk="1" hangingPunct="1">
              <a:buFont typeface="Wingdings 2" pitchFamily="18" charset="2"/>
              <a:buNone/>
            </a:pPr>
            <a:r>
              <a:rPr lang="en-GB" sz="3600" b="1" smtClean="0"/>
              <a:t>Our Ambition</a:t>
            </a:r>
          </a:p>
          <a:p>
            <a:pPr marL="527050" indent="-457200" eaLnBrk="1" hangingPunct="1"/>
            <a:r>
              <a:rPr lang="en-GB" b="1" smtClean="0"/>
              <a:t>To set out a single, clear vision for the longer-term future of Oxfordshire’s economy</a:t>
            </a:r>
          </a:p>
          <a:p>
            <a:pPr marL="527050" indent="-457200" eaLnBrk="1" hangingPunct="1"/>
            <a:r>
              <a:rPr lang="en-GB" b="1" smtClean="0"/>
              <a:t>To provide collective leadership by the most senior and high profile leaders in the private, public and academia sectors</a:t>
            </a:r>
          </a:p>
          <a:p>
            <a:pPr marL="527050" indent="-457200" eaLnBrk="1" hangingPunct="1"/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en-GB" sz="3600" b="1" smtClean="0"/>
              <a:t>Oxon-LEP</a:t>
            </a:r>
            <a:br>
              <a:rPr lang="en-GB" sz="3600" b="1" smtClean="0"/>
            </a:br>
            <a:r>
              <a:rPr lang="en-GB" sz="2800" b="1" smtClean="0">
                <a:solidFill>
                  <a:srgbClr val="424242"/>
                </a:solidFill>
              </a:rPr>
              <a:t>Establishing Ourselves and Our Priorities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>
          <a:xfrm>
            <a:off x="1042988" y="1916113"/>
            <a:ext cx="7058025" cy="3508375"/>
          </a:xfrm>
        </p:spPr>
        <p:txBody>
          <a:bodyPr/>
          <a:lstStyle/>
          <a:p>
            <a:pPr marL="527050" indent="-457200" eaLnBrk="1" hangingPunct="1"/>
            <a:r>
              <a:rPr lang="en-GB" b="1" smtClean="0"/>
              <a:t>Focus on developing markets and creating private sector jobs in those sectors with greatest potential:</a:t>
            </a:r>
          </a:p>
          <a:p>
            <a:pPr marL="527050" indent="-457200" eaLnBrk="1" hangingPunct="1"/>
            <a:endParaRPr lang="en-GB" b="1" smtClean="0"/>
          </a:p>
          <a:p>
            <a:pPr marL="742950" lvl="1" indent="-285750" eaLnBrk="1" hangingPunct="1"/>
            <a:r>
              <a:rPr lang="en-GB" b="1" smtClean="0"/>
              <a:t>Low carbon and green technologies</a:t>
            </a:r>
          </a:p>
          <a:p>
            <a:pPr marL="742950" lvl="1" indent="-285750" eaLnBrk="1" hangingPunct="1"/>
            <a:r>
              <a:rPr lang="en-GB" b="1" smtClean="0"/>
              <a:t>Advanced materials and engineering</a:t>
            </a:r>
          </a:p>
          <a:p>
            <a:pPr marL="742950" lvl="1" indent="-285750" eaLnBrk="1" hangingPunct="1"/>
            <a:r>
              <a:rPr lang="en-GB" b="1" smtClean="0"/>
              <a:t>Space and other high value R&amp;D science based sectors (including health care)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en-GB" sz="3600" b="1" smtClean="0"/>
              <a:t>Oxon-LEP</a:t>
            </a:r>
            <a:br>
              <a:rPr lang="en-GB" sz="3600" b="1" smtClean="0"/>
            </a:br>
            <a:r>
              <a:rPr lang="en-GB" sz="2800" b="1" smtClean="0">
                <a:solidFill>
                  <a:srgbClr val="424242"/>
                </a:solidFill>
              </a:rPr>
              <a:t>Establishing Ourselves and Our Priorities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>
          <a:xfrm>
            <a:off x="1042988" y="1916113"/>
            <a:ext cx="7058025" cy="3508375"/>
          </a:xfrm>
        </p:spPr>
        <p:txBody>
          <a:bodyPr/>
          <a:lstStyle/>
          <a:p>
            <a:pPr marL="527050" indent="-457200" eaLnBrk="1" hangingPunct="1"/>
            <a:r>
              <a:rPr lang="en-GB" b="1" smtClean="0"/>
              <a:t>Bring together our work on economic development, transport and infrastructure, housing and skills such that:</a:t>
            </a:r>
          </a:p>
          <a:p>
            <a:pPr marL="527050" indent="-457200" eaLnBrk="1" hangingPunct="1"/>
            <a:endParaRPr lang="en-GB" b="1" smtClean="0"/>
          </a:p>
          <a:p>
            <a:pPr marL="742950" lvl="1" indent="-285750" eaLnBrk="1" hangingPunct="1"/>
            <a:r>
              <a:rPr lang="en-GB" b="1" smtClean="0"/>
              <a:t>Strategic planning is integrated</a:t>
            </a:r>
          </a:p>
          <a:p>
            <a:pPr marL="742950" lvl="1" indent="-285750" eaLnBrk="1" hangingPunct="1"/>
            <a:r>
              <a:rPr lang="en-GB" b="1" smtClean="0"/>
              <a:t>Investment in infrastructure is co-ordinated</a:t>
            </a:r>
          </a:p>
          <a:p>
            <a:pPr marL="742950" lvl="1" indent="-285750" eaLnBrk="1" hangingPunct="1"/>
            <a:r>
              <a:rPr lang="en-GB" b="1" smtClean="0"/>
              <a:t>Transitional arrangements put in place as part of SEEDA closure</a:t>
            </a:r>
          </a:p>
          <a:p>
            <a:pPr marL="742950" lvl="1" indent="-285750" eaLnBrk="1" hangingPunct="1"/>
            <a:r>
              <a:rPr lang="en-GB" b="1" smtClean="0"/>
              <a:t>Local leadership is provided for nationally led economic development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en-GB" sz="3600" b="1" smtClean="0"/>
              <a:t>Oxon-LEP</a:t>
            </a:r>
            <a:br>
              <a:rPr lang="en-GB" sz="3600" b="1" smtClean="0"/>
            </a:br>
            <a:r>
              <a:rPr lang="en-GB" sz="2800" b="1" smtClean="0">
                <a:solidFill>
                  <a:srgbClr val="424242"/>
                </a:solidFill>
              </a:rPr>
              <a:t>Establishing Ourselves and Our Priorities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>
          <a:xfrm>
            <a:off x="1042988" y="1916113"/>
            <a:ext cx="7058025" cy="3508375"/>
          </a:xfrm>
        </p:spPr>
        <p:txBody>
          <a:bodyPr/>
          <a:lstStyle/>
          <a:p>
            <a:pPr marL="527050" indent="-457200" eaLnBrk="1" hangingPunct="1"/>
            <a:r>
              <a:rPr lang="en-GB" b="1" smtClean="0"/>
              <a:t>Focus on our spatial priorities:</a:t>
            </a:r>
          </a:p>
          <a:p>
            <a:pPr marL="527050" indent="-457200" eaLnBrk="1" hangingPunct="1"/>
            <a:endParaRPr lang="en-GB" b="1" smtClean="0"/>
          </a:p>
          <a:p>
            <a:pPr marL="742950" lvl="1" indent="-285750" eaLnBrk="1" hangingPunct="1"/>
            <a:r>
              <a:rPr lang="en-GB" b="1" smtClean="0"/>
              <a:t>Science Vale UK – </a:t>
            </a:r>
            <a:r>
              <a:rPr lang="en-GB" smtClean="0"/>
              <a:t>national and international leader in science and innovation</a:t>
            </a:r>
          </a:p>
          <a:p>
            <a:pPr marL="742950" lvl="1" indent="-285750" eaLnBrk="1" hangingPunct="1"/>
            <a:r>
              <a:rPr lang="en-GB" b="1" smtClean="0"/>
              <a:t>Bicester – </a:t>
            </a:r>
            <a:r>
              <a:rPr lang="en-GB" smtClean="0"/>
              <a:t>eco-town to act as a focus for delivering an international exemplar of sustainable development</a:t>
            </a:r>
          </a:p>
          <a:p>
            <a:pPr marL="742950" lvl="1" indent="-285750" eaLnBrk="1" hangingPunct="1"/>
            <a:r>
              <a:rPr lang="en-GB" b="1" smtClean="0"/>
              <a:t>Oxford – </a:t>
            </a:r>
            <a:r>
              <a:rPr lang="en-GB" smtClean="0"/>
              <a:t>continue to support our world-class centre of education, research and innovation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 idx="4294967295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en-GB" sz="3600" b="1" smtClean="0"/>
              <a:t>Oxon-LEP</a:t>
            </a:r>
            <a:br>
              <a:rPr lang="en-GB" sz="3600" b="1" smtClean="0"/>
            </a:br>
            <a:r>
              <a:rPr lang="en-GB" sz="2800" b="1" smtClean="0">
                <a:solidFill>
                  <a:srgbClr val="424242"/>
                </a:solidFill>
              </a:rPr>
              <a:t>Establishing Ourselves and Our Priorities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4294967295"/>
          </p:nvPr>
        </p:nvSpPr>
        <p:spPr>
          <a:xfrm>
            <a:off x="1042988" y="1916113"/>
            <a:ext cx="7058025" cy="3508375"/>
          </a:xfrm>
        </p:spPr>
        <p:txBody>
          <a:bodyPr/>
          <a:lstStyle/>
          <a:p>
            <a:pPr marL="527050" indent="-457200" eaLnBrk="1" hangingPunct="1"/>
            <a:r>
              <a:rPr lang="en-GB" b="1" smtClean="0"/>
              <a:t>Our Initial Work Priorities are:</a:t>
            </a:r>
          </a:p>
          <a:p>
            <a:pPr marL="527050" indent="-457200" eaLnBrk="1" hangingPunct="1"/>
            <a:endParaRPr lang="en-GB" sz="1000" b="1" smtClean="0"/>
          </a:p>
          <a:p>
            <a:pPr marL="742950" lvl="1" indent="-285750" eaLnBrk="1" hangingPunct="1"/>
            <a:r>
              <a:rPr lang="en-GB" b="1" smtClean="0"/>
              <a:t>Addressing Skills Deficiencies</a:t>
            </a:r>
          </a:p>
          <a:p>
            <a:pPr marL="742950" lvl="1" indent="-285750" eaLnBrk="1" hangingPunct="1"/>
            <a:r>
              <a:rPr lang="en-GB" b="1" smtClean="0"/>
              <a:t>Supporting innovation and growth, including access to business finance</a:t>
            </a:r>
          </a:p>
          <a:p>
            <a:pPr marL="742950" lvl="1" indent="-285750" eaLnBrk="1" hangingPunct="1"/>
            <a:r>
              <a:rPr lang="en-GB" b="1" smtClean="0"/>
              <a:t>Business support provision</a:t>
            </a:r>
          </a:p>
          <a:p>
            <a:pPr marL="742950" lvl="1" indent="-285750" eaLnBrk="1" hangingPunct="1"/>
            <a:r>
              <a:rPr lang="en-GB" b="1" smtClean="0"/>
              <a:t>Securing investment for infrastructure priorities</a:t>
            </a:r>
          </a:p>
          <a:p>
            <a:pPr marL="742950" lvl="1" indent="-285750" eaLnBrk="1" hangingPunct="1"/>
            <a:endParaRPr lang="en-GB" sz="1000" b="1" smtClean="0"/>
          </a:p>
          <a:p>
            <a:pPr marL="527050" indent="-457200" eaLnBrk="1" hangingPunct="1"/>
            <a:r>
              <a:rPr lang="en-GB" b="1" smtClean="0"/>
              <a:t>Addressing specific barriers to growth identified by businesses themselves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 idx="4294967295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en-GB" sz="3600" b="1" smtClean="0"/>
              <a:t>Oxon-LEP</a:t>
            </a:r>
            <a:br>
              <a:rPr lang="en-GB" sz="3600" b="1" smtClean="0"/>
            </a:br>
            <a:r>
              <a:rPr lang="en-GB" sz="2800" b="1" smtClean="0">
                <a:solidFill>
                  <a:srgbClr val="424242"/>
                </a:solidFill>
              </a:rPr>
              <a:t>Establishing Ourselves and Our Priorities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4294967295"/>
          </p:nvPr>
        </p:nvSpPr>
        <p:spPr>
          <a:xfrm>
            <a:off x="1042988" y="1916113"/>
            <a:ext cx="7058025" cy="3508375"/>
          </a:xfrm>
        </p:spPr>
        <p:txBody>
          <a:bodyPr/>
          <a:lstStyle/>
          <a:p>
            <a:pPr marL="527050" indent="-457200" eaLnBrk="1" hangingPunct="1">
              <a:buFont typeface="Wingdings 2" pitchFamily="18" charset="2"/>
              <a:buNone/>
            </a:pPr>
            <a:r>
              <a:rPr lang="en-GB" sz="3600" b="1" smtClean="0"/>
              <a:t>Governance</a:t>
            </a:r>
          </a:p>
          <a:p>
            <a:pPr marL="527050" indent="-457200" eaLnBrk="1" hangingPunct="1"/>
            <a:r>
              <a:rPr lang="en-GB" b="1" smtClean="0"/>
              <a:t>‘Light-touch’ – a collaborative partnership</a:t>
            </a:r>
          </a:p>
          <a:p>
            <a:pPr marL="527050" indent="-457200" eaLnBrk="1" hangingPunct="1"/>
            <a:r>
              <a:rPr lang="en-GB" b="1" smtClean="0"/>
              <a:t>Does not seek to duplicate existing working arrangements/groupings</a:t>
            </a:r>
          </a:p>
          <a:p>
            <a:pPr marL="527050" indent="-457200" eaLnBrk="1" hangingPunct="1"/>
            <a:r>
              <a:rPr lang="en-GB" b="1" smtClean="0"/>
              <a:t>The arena in which private and public sector identify the key issues</a:t>
            </a:r>
          </a:p>
          <a:p>
            <a:pPr marL="527050" indent="-457200" eaLnBrk="1" hangingPunct="1"/>
            <a:r>
              <a:rPr lang="en-GB" b="1" smtClean="0"/>
              <a:t>The means of engaging Government in a new way of working – local needs taken into account nationally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 idx="4294967295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en-GB" sz="3600" b="1" smtClean="0"/>
              <a:t>Oxon-LEP</a:t>
            </a:r>
            <a:br>
              <a:rPr lang="en-GB" sz="3600" b="1" smtClean="0"/>
            </a:br>
            <a:r>
              <a:rPr lang="en-GB" sz="2800" b="1" smtClean="0">
                <a:solidFill>
                  <a:srgbClr val="424242"/>
                </a:solidFill>
              </a:rPr>
              <a:t>Establishing Ourselves and Our Priorities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4294967295"/>
          </p:nvPr>
        </p:nvSpPr>
        <p:spPr>
          <a:xfrm>
            <a:off x="1042988" y="1916113"/>
            <a:ext cx="7058025" cy="3508375"/>
          </a:xfrm>
        </p:spPr>
        <p:txBody>
          <a:bodyPr/>
          <a:lstStyle/>
          <a:p>
            <a:pPr marL="527050" indent="-457200" eaLnBrk="1" hangingPunct="1">
              <a:buFont typeface="Wingdings 2" pitchFamily="18" charset="2"/>
              <a:buNone/>
            </a:pPr>
            <a:r>
              <a:rPr lang="en-GB" sz="3600" b="1" smtClean="0"/>
              <a:t>Executive Board</a:t>
            </a:r>
          </a:p>
          <a:p>
            <a:pPr marL="527050" indent="-457200" eaLnBrk="1" hangingPunct="1"/>
            <a:r>
              <a:rPr lang="en-GB" b="1" smtClean="0"/>
              <a:t>Chairman</a:t>
            </a:r>
          </a:p>
          <a:p>
            <a:pPr marL="527050" indent="-457200" eaLnBrk="1" hangingPunct="1"/>
            <a:r>
              <a:rPr lang="en-GB" b="1" smtClean="0"/>
              <a:t>3 x Vice Chairmen – private, public and academic sectors</a:t>
            </a:r>
          </a:p>
          <a:p>
            <a:pPr marL="527050" indent="-457200" eaLnBrk="1" hangingPunct="1"/>
            <a:r>
              <a:rPr lang="en-GB" b="1" smtClean="0"/>
              <a:t>12 members – act as ‘champions’</a:t>
            </a:r>
          </a:p>
          <a:p>
            <a:pPr marL="527050" indent="-457200" eaLnBrk="1" hangingPunct="1"/>
            <a:endParaRPr lang="en-GB" b="1" smtClean="0"/>
          </a:p>
          <a:p>
            <a:pPr marL="527050" indent="-457200" eaLnBrk="1" hangingPunct="1"/>
            <a:r>
              <a:rPr lang="en-GB" b="1" smtClean="0"/>
              <a:t>Meeting monthly – initially; Bi-monthly in longer term</a:t>
            </a:r>
          </a:p>
          <a:p>
            <a:pPr marL="527050" indent="-457200" eaLnBrk="1" hangingPunct="1"/>
            <a:r>
              <a:rPr lang="en-GB" b="1" smtClean="0"/>
              <a:t>All papers in public 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 idx="4294967295"/>
          </p:nvPr>
        </p:nvSpPr>
        <p:spPr>
          <a:xfrm>
            <a:off x="1042988" y="476250"/>
            <a:ext cx="7024687" cy="1143000"/>
          </a:xfrm>
        </p:spPr>
        <p:txBody>
          <a:bodyPr/>
          <a:lstStyle/>
          <a:p>
            <a:pPr eaLnBrk="1" hangingPunct="1"/>
            <a:r>
              <a:rPr lang="en-GB" sz="3600" b="1" smtClean="0"/>
              <a:t>Oxon-LEP</a:t>
            </a:r>
            <a:br>
              <a:rPr lang="en-GB" sz="3600" b="1" smtClean="0"/>
            </a:br>
            <a:r>
              <a:rPr lang="en-GB" sz="2800" b="1" smtClean="0">
                <a:solidFill>
                  <a:srgbClr val="424242"/>
                </a:solidFill>
              </a:rPr>
              <a:t>Establishing Ourselves and Our Priorities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4294967295"/>
          </p:nvPr>
        </p:nvSpPr>
        <p:spPr>
          <a:xfrm>
            <a:off x="1042988" y="1916113"/>
            <a:ext cx="7058025" cy="3508375"/>
          </a:xfrm>
        </p:spPr>
        <p:txBody>
          <a:bodyPr/>
          <a:lstStyle/>
          <a:p>
            <a:pPr marL="527050" indent="-457200" eaLnBrk="1" hangingPunct="1">
              <a:buFont typeface="Wingdings 2" pitchFamily="18" charset="2"/>
              <a:buNone/>
            </a:pPr>
            <a:r>
              <a:rPr lang="en-GB" sz="3600" b="1" smtClean="0"/>
              <a:t>Forum</a:t>
            </a:r>
          </a:p>
          <a:p>
            <a:pPr marL="527050" indent="-457200" eaLnBrk="1" hangingPunct="1"/>
            <a:r>
              <a:rPr lang="en-GB" b="1" smtClean="0"/>
              <a:t>‘Ambassadors’ – ‘selling’ Oxfordshire to stakeholders, investors</a:t>
            </a:r>
          </a:p>
          <a:p>
            <a:pPr marL="527050" indent="-457200" eaLnBrk="1" hangingPunct="1"/>
            <a:r>
              <a:rPr lang="en-GB" b="1" smtClean="0"/>
              <a:t>Forum – holding the Executive Board to account: helps in identifying opportunities, ambitions and challenges</a:t>
            </a:r>
          </a:p>
          <a:p>
            <a:pPr marL="527050" indent="-457200" eaLnBrk="1" hangingPunct="1"/>
            <a:endParaRPr lang="en-GB" b="1" smtClean="0"/>
          </a:p>
          <a:p>
            <a:pPr marL="527050" indent="-457200" eaLnBrk="1" hangingPunct="1"/>
            <a:r>
              <a:rPr lang="en-GB" b="1" smtClean="0"/>
              <a:t>Oxfordshire County Council providing some administrative support to Executive Board and Forum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234</TotalTime>
  <Words>366</Words>
  <Application>Microsoft Office PowerPoint</Application>
  <PresentationFormat>On-screen Show (4:3)</PresentationFormat>
  <Paragraphs>67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Century Gothic</vt:lpstr>
      <vt:lpstr>Wingdings 2</vt:lpstr>
      <vt:lpstr>Calibri</vt:lpstr>
      <vt:lpstr>Austin</vt:lpstr>
      <vt:lpstr>Austin</vt:lpstr>
      <vt:lpstr>Austin</vt:lpstr>
      <vt:lpstr>Austin</vt:lpstr>
      <vt:lpstr>Oxfordshire City-Region Local Enterprise Partnership</vt:lpstr>
      <vt:lpstr>Oxon-LEP Establishing Ourselves and Our Priorities</vt:lpstr>
      <vt:lpstr>Oxon-LEP Establishing Ourselves and Our Priorities</vt:lpstr>
      <vt:lpstr>Oxon-LEP Establishing Ourselves and Our Priorities</vt:lpstr>
      <vt:lpstr>Oxon-LEP Establishing Ourselves and Our Priorities</vt:lpstr>
      <vt:lpstr>Oxon-LEP Establishing Ourselves and Our Priorities</vt:lpstr>
      <vt:lpstr>Oxon-LEP Establishing Ourselves and Our Priorities</vt:lpstr>
      <vt:lpstr>Oxon-LEP Establishing Ourselves and Our Priorities</vt:lpstr>
      <vt:lpstr>Oxon-LEP Establishing Ourselves and Our Priorities</vt:lpstr>
      <vt:lpstr>Oxon-LEP Establishing Ourselves and Our Priorities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Dare-Edwards</dc:creator>
  <cp:lastModifiedBy>Authorised User</cp:lastModifiedBy>
  <cp:revision>10</cp:revision>
  <dcterms:created xsi:type="dcterms:W3CDTF">2010-11-28T19:11:36Z</dcterms:created>
  <dcterms:modified xsi:type="dcterms:W3CDTF">2010-12-16T08:57:44Z</dcterms:modified>
</cp:coreProperties>
</file>